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3" r:id="rId7"/>
    <p:sldId id="264" r:id="rId8"/>
    <p:sldId id="271" r:id="rId9"/>
    <p:sldId id="266" r:id="rId10"/>
    <p:sldId id="270" r:id="rId11"/>
    <p:sldId id="267"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ta Shea-VanFossen" initials="RS" lastIdx="3" clrIdx="0">
    <p:extLst>
      <p:ext uri="{19B8F6BF-5375-455C-9EA6-DF929625EA0E}">
        <p15:presenceInfo xmlns:p15="http://schemas.microsoft.com/office/powerpoint/2012/main" userId="0c5461272783e1b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2324"/>
    <a:srgbClr val="99B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30" d="100"/>
          <a:sy n="30" d="100"/>
        </p:scale>
        <p:origin x="66" y="15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BDA11E-EF0F-4A59-9A36-5FA3B879EA71}"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0E52-7F9B-40C7-A557-D7D215072ADB}"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4836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39BDA11E-EF0F-4A59-9A36-5FA3B879EA71}"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2767515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BDA11E-EF0F-4A59-9A36-5FA3B879EA71}"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2640490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BDA11E-EF0F-4A59-9A36-5FA3B879EA71}"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0E52-7F9B-40C7-A557-D7D215072ADB}"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22952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BDA11E-EF0F-4A59-9A36-5FA3B879EA71}"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1587605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BDA11E-EF0F-4A59-9A36-5FA3B879EA71}"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0E52-7F9B-40C7-A557-D7D215072ADB}"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24240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BDA11E-EF0F-4A59-9A36-5FA3B879EA71}"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214527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BDA11E-EF0F-4A59-9A36-5FA3B879EA71}"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2483832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BDA11E-EF0F-4A59-9A36-5FA3B879EA71}"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256654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BDA11E-EF0F-4A59-9A36-5FA3B879EA71}"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10043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BDA11E-EF0F-4A59-9A36-5FA3B879EA71}"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596405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BDA11E-EF0F-4A59-9A36-5FA3B879EA71}"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635448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BDA11E-EF0F-4A59-9A36-5FA3B879EA71}"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2710991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BDA11E-EF0F-4A59-9A36-5FA3B879EA71}"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57742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BDA11E-EF0F-4A59-9A36-5FA3B879EA71}"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41108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BDA11E-EF0F-4A59-9A36-5FA3B879EA71}"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238219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BDA11E-EF0F-4A59-9A36-5FA3B879EA71}"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A0E52-7F9B-40C7-A557-D7D215072ADB}" type="slidenum">
              <a:rPr lang="en-US" smtClean="0"/>
              <a:t>‹#›</a:t>
            </a:fld>
            <a:endParaRPr lang="en-US"/>
          </a:p>
        </p:txBody>
      </p:sp>
    </p:spTree>
    <p:extLst>
      <p:ext uri="{BB962C8B-B14F-4D97-AF65-F5344CB8AC3E}">
        <p14:creationId xmlns:p14="http://schemas.microsoft.com/office/powerpoint/2010/main" val="243815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9BDA11E-EF0F-4A59-9A36-5FA3B879EA71}" type="datetimeFigureOut">
              <a:rPr lang="en-US" smtClean="0"/>
              <a:t>11/2/2017</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A6A0E52-7F9B-40C7-A557-D7D215072ADB}" type="slidenum">
              <a:rPr lang="en-US" smtClean="0"/>
              <a:t>‹#›</a:t>
            </a:fld>
            <a:endParaRPr lang="en-US"/>
          </a:p>
        </p:txBody>
      </p:sp>
    </p:spTree>
    <p:extLst>
      <p:ext uri="{BB962C8B-B14F-4D97-AF65-F5344CB8AC3E}">
        <p14:creationId xmlns:p14="http://schemas.microsoft.com/office/powerpoint/2010/main" val="13825906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business.nova.edu/" TargetMode="External"/><Relationship Id="rId2" Type="http://schemas.openxmlformats.org/officeDocument/2006/relationships/hyperlink" Target="https://www.digitalmeasures.com/login/nova/faculty/authentication/showLogin.do"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raejeanf@nova.edu"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Activity Insight</a:t>
            </a:r>
          </a:p>
        </p:txBody>
      </p:sp>
      <p:sp>
        <p:nvSpPr>
          <p:cNvPr id="3" name="Subtitle 2"/>
          <p:cNvSpPr>
            <a:spLocks noGrp="1"/>
          </p:cNvSpPr>
          <p:nvPr>
            <p:ph type="subTitle" idx="1"/>
          </p:nvPr>
        </p:nvSpPr>
        <p:spPr/>
        <p:txBody>
          <a:bodyPr/>
          <a:lstStyle/>
          <a:p>
            <a:r>
              <a:rPr lang="en-US" dirty="0"/>
              <a:t>Overview and Start Up Guide</a:t>
            </a:r>
          </a:p>
        </p:txBody>
      </p:sp>
    </p:spTree>
    <p:extLst>
      <p:ext uri="{BB962C8B-B14F-4D97-AF65-F5344CB8AC3E}">
        <p14:creationId xmlns:p14="http://schemas.microsoft.com/office/powerpoint/2010/main" val="877881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2192000" cy="6851116"/>
          </a:xfrm>
          <a:prstGeom prst="rect">
            <a:avLst/>
          </a:prstGeom>
        </p:spPr>
      </p:pic>
      <p:sp>
        <p:nvSpPr>
          <p:cNvPr id="7" name="Down Arrow 6"/>
          <p:cNvSpPr/>
          <p:nvPr/>
        </p:nvSpPr>
        <p:spPr>
          <a:xfrm rot="5400000">
            <a:off x="9930351" y="2508364"/>
            <a:ext cx="1084933" cy="978408"/>
          </a:xfrm>
          <a:prstGeom prst="downArrow">
            <a:avLst/>
          </a:prstGeom>
          <a:solidFill>
            <a:srgbClr val="0DED3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Rectangle 7"/>
          <p:cNvSpPr/>
          <p:nvPr/>
        </p:nvSpPr>
        <p:spPr>
          <a:xfrm>
            <a:off x="7777709" y="691449"/>
            <a:ext cx="4414291" cy="1569660"/>
          </a:xfrm>
          <a:prstGeom prst="rect">
            <a:avLst/>
          </a:prstGeom>
          <a:noFill/>
          <a:ln w="28575">
            <a:noFill/>
            <a:prstDash val="sysDot"/>
          </a:ln>
          <a:effectLst>
            <a:outerShdw blurRad="57785" dist="33020" dir="3180000" algn="ctr">
              <a:srgbClr val="000000">
                <a:alpha val="30000"/>
              </a:srgbClr>
            </a:outerShdw>
          </a:effectLst>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en-US" sz="2400" b="1" dirty="0" smtClean="0">
                <a:solidFill>
                  <a:srgbClr val="00B050"/>
                </a:solidFill>
              </a:rPr>
              <a:t>Please enter any innovations, new teaching materials &amp; course enhancements here </a:t>
            </a:r>
            <a:endParaRPr lang="en-US" sz="2400" b="1" dirty="0">
              <a:solidFill>
                <a:srgbClr val="00B050"/>
              </a:solidFill>
            </a:endParaRPr>
          </a:p>
        </p:txBody>
      </p:sp>
      <p:sp>
        <p:nvSpPr>
          <p:cNvPr id="9" name="Rectangle 8"/>
          <p:cNvSpPr/>
          <p:nvPr/>
        </p:nvSpPr>
        <p:spPr>
          <a:xfrm>
            <a:off x="7921400" y="4169829"/>
            <a:ext cx="4414291" cy="830997"/>
          </a:xfrm>
          <a:prstGeom prst="rect">
            <a:avLst/>
          </a:prstGeom>
          <a:noFill/>
          <a:ln w="28575">
            <a:noFill/>
            <a:prstDash val="sysDot"/>
          </a:ln>
          <a:effectLst>
            <a:outerShdw blurRad="57785" dist="33020" dir="3180000" algn="ctr">
              <a:srgbClr val="000000">
                <a:alpha val="30000"/>
              </a:srgbClr>
            </a:outerShdw>
          </a:effectLst>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en-US" sz="2400" b="1" dirty="0" smtClean="0">
                <a:solidFill>
                  <a:srgbClr val="00B050"/>
                </a:solidFill>
              </a:rPr>
              <a:t>Demonstrates </a:t>
            </a:r>
          </a:p>
          <a:p>
            <a:pPr algn="ctr"/>
            <a:r>
              <a:rPr lang="en-US" sz="2400" b="1" dirty="0" smtClean="0">
                <a:solidFill>
                  <a:srgbClr val="00B050"/>
                </a:solidFill>
              </a:rPr>
              <a:t>Impact of your teaching!</a:t>
            </a:r>
            <a:endParaRPr lang="en-US" sz="2400" b="1" dirty="0">
              <a:solidFill>
                <a:srgbClr val="00B050"/>
              </a:solidFill>
            </a:endParaRPr>
          </a:p>
        </p:txBody>
      </p:sp>
      <p:sp>
        <p:nvSpPr>
          <p:cNvPr id="10" name="Down Arrow 9"/>
          <p:cNvSpPr/>
          <p:nvPr/>
        </p:nvSpPr>
        <p:spPr>
          <a:xfrm rot="5400000">
            <a:off x="10654693" y="5112956"/>
            <a:ext cx="306809" cy="978408"/>
          </a:xfrm>
          <a:prstGeom prst="downArrow">
            <a:avLst/>
          </a:prstGeom>
          <a:solidFill>
            <a:srgbClr val="0DED3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2506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373627"/>
            <a:ext cx="8001000" cy="1307690"/>
          </a:xfrm>
        </p:spPr>
        <p:txBody>
          <a:bodyPr>
            <a:normAutofit fontScale="90000"/>
          </a:bodyPr>
          <a:lstStyle/>
          <a:p>
            <a:r>
              <a:rPr lang="en-US" dirty="0"/>
              <a:t>Reports – What can they do for you?</a:t>
            </a:r>
          </a:p>
        </p:txBody>
      </p:sp>
      <p:sp>
        <p:nvSpPr>
          <p:cNvPr id="3" name="Subtitle 2"/>
          <p:cNvSpPr>
            <a:spLocks noGrp="1"/>
          </p:cNvSpPr>
          <p:nvPr>
            <p:ph type="subTitle" idx="1"/>
          </p:nvPr>
        </p:nvSpPr>
        <p:spPr>
          <a:xfrm>
            <a:off x="684212" y="1956619"/>
            <a:ext cx="6400800" cy="3834581"/>
          </a:xfrm>
        </p:spPr>
        <p:txBody>
          <a:bodyPr>
            <a:normAutofit fontScale="92500" lnSpcReduction="10000"/>
          </a:bodyPr>
          <a:lstStyle/>
          <a:p>
            <a:r>
              <a:rPr lang="en-US" dirty="0"/>
              <a:t>As you build and add more information to Activity Insight, you will find the reporting tool to be far more useful. The reports available are:</a:t>
            </a:r>
          </a:p>
          <a:p>
            <a:r>
              <a:rPr lang="en-US" dirty="0"/>
              <a:t>Course and Evaluation Report – this report details all courses taught in the reporting period</a:t>
            </a:r>
          </a:p>
          <a:p>
            <a:r>
              <a:rPr lang="en-US" dirty="0"/>
              <a:t>NIH Biographical Sketch – used by HPD Only</a:t>
            </a:r>
          </a:p>
          <a:p>
            <a:r>
              <a:rPr lang="en-US" dirty="0"/>
              <a:t>Portfolio Report – this pull all data in Activity Insight into one report. This is the preferred CV/Vita report for HCBE. </a:t>
            </a:r>
          </a:p>
          <a:p>
            <a:r>
              <a:rPr lang="en-US" dirty="0"/>
              <a:t>Vita – not preferred for HCBE as it has many screens that are specific to HPD and would need to be manually removed by the faculty member</a:t>
            </a:r>
          </a:p>
        </p:txBody>
      </p:sp>
    </p:spTree>
    <p:extLst>
      <p:ext uri="{BB962C8B-B14F-4D97-AF65-F5344CB8AC3E}">
        <p14:creationId xmlns:p14="http://schemas.microsoft.com/office/powerpoint/2010/main" val="21257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828369"/>
          </a:xfrm>
        </p:spPr>
        <p:txBody>
          <a:bodyPr/>
          <a:lstStyle/>
          <a:p>
            <a:r>
              <a:rPr lang="en-US" dirty="0"/>
              <a:t>Data Integration</a:t>
            </a:r>
          </a:p>
        </p:txBody>
      </p:sp>
      <p:sp>
        <p:nvSpPr>
          <p:cNvPr id="3" name="Subtitle 2"/>
          <p:cNvSpPr>
            <a:spLocks noGrp="1"/>
          </p:cNvSpPr>
          <p:nvPr>
            <p:ph type="subTitle" idx="1"/>
          </p:nvPr>
        </p:nvSpPr>
        <p:spPr>
          <a:xfrm>
            <a:off x="684212" y="1691149"/>
            <a:ext cx="10791508" cy="4100052"/>
          </a:xfrm>
        </p:spPr>
        <p:txBody>
          <a:bodyPr>
            <a:normAutofit/>
          </a:bodyPr>
          <a:lstStyle/>
          <a:p>
            <a:r>
              <a:rPr lang="en-US" sz="2400" b="1" dirty="0"/>
              <a:t>We are continually looking for ways to integrate data from the various NSU systems into Activity Insight. </a:t>
            </a:r>
            <a:endParaRPr lang="en-US" sz="2400" b="1" dirty="0" smtClean="0"/>
          </a:p>
          <a:p>
            <a:r>
              <a:rPr lang="en-US" sz="2400" b="1" dirty="0" smtClean="0"/>
              <a:t>Right now: </a:t>
            </a:r>
          </a:p>
          <a:p>
            <a:pPr marL="342900" indent="-342900">
              <a:buFont typeface="Wingdings" panose="05000000000000000000" pitchFamily="2" charset="2"/>
              <a:buChar char="Ø"/>
            </a:pPr>
            <a:r>
              <a:rPr lang="en-US" sz="2400" b="1" dirty="0" smtClean="0"/>
              <a:t>Courses </a:t>
            </a:r>
            <a:r>
              <a:rPr lang="en-US" sz="2400" b="1" dirty="0"/>
              <a:t>Taught is a quasi-automated process. </a:t>
            </a:r>
            <a:endParaRPr lang="en-US" sz="2400" b="1" dirty="0" smtClean="0"/>
          </a:p>
          <a:p>
            <a:pPr marL="800100" lvl="1" indent="-342900" algn="l">
              <a:buFont typeface="Wingdings" panose="05000000000000000000" pitchFamily="2" charset="2"/>
              <a:buChar char="Ø"/>
            </a:pPr>
            <a:r>
              <a:rPr lang="en-US" sz="2400" b="1" dirty="0" smtClean="0"/>
              <a:t>Under </a:t>
            </a:r>
            <a:r>
              <a:rPr lang="en-US" sz="2400" b="1" dirty="0"/>
              <a:t>the old Course Evaluation System, course evaluations were automatically integrated. However the IDEA system has limitations that prevent us and HPD from automating the information transfer. </a:t>
            </a:r>
            <a:endParaRPr lang="en-US" sz="2400" b="1" dirty="0" smtClean="0"/>
          </a:p>
          <a:p>
            <a:pPr marL="342900" indent="-342900">
              <a:buFont typeface="Wingdings" panose="05000000000000000000" pitchFamily="2" charset="2"/>
              <a:buChar char="Ø"/>
            </a:pPr>
            <a:r>
              <a:rPr lang="en-US" sz="2400" b="1" dirty="0" smtClean="0"/>
              <a:t>We </a:t>
            </a:r>
            <a:r>
              <a:rPr lang="en-US" sz="2400" b="1" dirty="0"/>
              <a:t>will keep working for ways to pull in as much information from Banner, </a:t>
            </a:r>
            <a:r>
              <a:rPr lang="en-US" sz="2400" b="1" dirty="0" smtClean="0"/>
              <a:t>IDEA, </a:t>
            </a:r>
            <a:r>
              <a:rPr lang="en-US" sz="2400" b="1" dirty="0" err="1" smtClean="0"/>
              <a:t>NSU</a:t>
            </a:r>
            <a:r>
              <a:rPr lang="en-US" sz="2400" b="1" dirty="0" smtClean="0"/>
              <a:t> Works </a:t>
            </a:r>
            <a:r>
              <a:rPr lang="en-US" sz="2400" b="1" dirty="0"/>
              <a:t>and other NSU systems wherever possible. </a:t>
            </a:r>
          </a:p>
        </p:txBody>
      </p:sp>
    </p:spTree>
    <p:extLst>
      <p:ext uri="{BB962C8B-B14F-4D97-AF65-F5344CB8AC3E}">
        <p14:creationId xmlns:p14="http://schemas.microsoft.com/office/powerpoint/2010/main" val="1748376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924792"/>
          </a:xfrm>
        </p:spPr>
        <p:txBody>
          <a:bodyPr/>
          <a:lstStyle/>
          <a:p>
            <a:r>
              <a:rPr lang="en-US" dirty="0" smtClean="0"/>
              <a:t>Upcoming Features</a:t>
            </a:r>
            <a:endParaRPr lang="en-US" dirty="0"/>
          </a:p>
        </p:txBody>
      </p:sp>
      <p:sp>
        <p:nvSpPr>
          <p:cNvPr id="3" name="Subtitle 2"/>
          <p:cNvSpPr>
            <a:spLocks noGrp="1"/>
          </p:cNvSpPr>
          <p:nvPr>
            <p:ph type="subTitle" idx="1"/>
          </p:nvPr>
        </p:nvSpPr>
        <p:spPr>
          <a:xfrm>
            <a:off x="684212" y="1953491"/>
            <a:ext cx="10700068" cy="3837709"/>
          </a:xfrm>
        </p:spPr>
        <p:txBody>
          <a:bodyPr>
            <a:normAutofit/>
          </a:bodyPr>
          <a:lstStyle/>
          <a:p>
            <a:r>
              <a:rPr lang="en-US" sz="2400" b="1" dirty="0" smtClean="0"/>
              <a:t>Customizable CV </a:t>
            </a:r>
            <a:r>
              <a:rPr lang="en-US" sz="2400" dirty="0" smtClean="0"/>
              <a:t>– </a:t>
            </a:r>
            <a:r>
              <a:rPr lang="en-US" sz="2400" b="1" dirty="0"/>
              <a:t>Expected – Fall 2017</a:t>
            </a:r>
          </a:p>
          <a:p>
            <a:r>
              <a:rPr lang="en-US" sz="2400" dirty="0" smtClean="0">
                <a:solidFill>
                  <a:schemeClr val="tx1"/>
                </a:solidFill>
              </a:rPr>
              <a:t>This new option within Run Reports empowers faculty to use their Activity Insight data to create customized CV’s for their various purposes. Formatting and editing capabilities ensure each custom CV meets the faculty member’s exact needs. </a:t>
            </a:r>
          </a:p>
          <a:p>
            <a:r>
              <a:rPr lang="en-US" sz="2400" b="1" dirty="0" smtClean="0"/>
              <a:t>Workflow</a:t>
            </a:r>
            <a:r>
              <a:rPr lang="en-US" sz="2400" dirty="0" smtClean="0"/>
              <a:t> – </a:t>
            </a:r>
            <a:r>
              <a:rPr lang="en-US" sz="2400" b="1" dirty="0"/>
              <a:t>Expected – Spring 2018</a:t>
            </a:r>
          </a:p>
          <a:p>
            <a:r>
              <a:rPr lang="en-US" sz="2400" dirty="0" smtClean="0">
                <a:solidFill>
                  <a:schemeClr val="tx1"/>
                </a:solidFill>
              </a:rPr>
              <a:t>Workflow is the solution for digitizing and managing faculty processes such as faculty review, promotion and tenure and annual evaluations. </a:t>
            </a:r>
            <a:endParaRPr lang="en-US" sz="2400" dirty="0">
              <a:solidFill>
                <a:schemeClr val="tx1"/>
              </a:solidFill>
            </a:endParaRPr>
          </a:p>
        </p:txBody>
      </p:sp>
    </p:spTree>
    <p:extLst>
      <p:ext uri="{BB962C8B-B14F-4D97-AF65-F5344CB8AC3E}">
        <p14:creationId xmlns:p14="http://schemas.microsoft.com/office/powerpoint/2010/main" val="979265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About Activity Insight</a:t>
            </a:r>
          </a:p>
        </p:txBody>
      </p:sp>
      <p:sp>
        <p:nvSpPr>
          <p:cNvPr id="3" name="Subtitle 2"/>
          <p:cNvSpPr>
            <a:spLocks noGrp="1"/>
          </p:cNvSpPr>
          <p:nvPr>
            <p:ph type="subTitle" idx="1"/>
          </p:nvPr>
        </p:nvSpPr>
        <p:spPr/>
        <p:txBody>
          <a:bodyPr>
            <a:normAutofit lnSpcReduction="10000"/>
          </a:bodyPr>
          <a:lstStyle/>
          <a:p>
            <a:r>
              <a:rPr lang="en-US" dirty="0"/>
              <a:t>Activity Insight is a customizable online information management system designed to organize and report on faculty teaching, research and service. It will replace the existing CV system that is currently available in the HS Portal. </a:t>
            </a:r>
          </a:p>
        </p:txBody>
      </p:sp>
    </p:spTree>
    <p:extLst>
      <p:ext uri="{BB962C8B-B14F-4D97-AF65-F5344CB8AC3E}">
        <p14:creationId xmlns:p14="http://schemas.microsoft.com/office/powerpoint/2010/main" val="108128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1631374"/>
          </a:xfrm>
        </p:spPr>
        <p:txBody>
          <a:bodyPr/>
          <a:lstStyle/>
          <a:p>
            <a:r>
              <a:rPr lang="en-US" dirty="0"/>
              <a:t>Getting Started	</a:t>
            </a:r>
          </a:p>
        </p:txBody>
      </p:sp>
      <p:sp>
        <p:nvSpPr>
          <p:cNvPr id="3" name="Subtitle 2"/>
          <p:cNvSpPr>
            <a:spLocks noGrp="1"/>
          </p:cNvSpPr>
          <p:nvPr>
            <p:ph type="subTitle" idx="1"/>
          </p:nvPr>
        </p:nvSpPr>
        <p:spPr>
          <a:xfrm>
            <a:off x="684211" y="2535382"/>
            <a:ext cx="8771515" cy="3419647"/>
          </a:xfrm>
        </p:spPr>
        <p:txBody>
          <a:bodyPr>
            <a:normAutofit fontScale="92500" lnSpcReduction="20000"/>
          </a:bodyPr>
          <a:lstStyle/>
          <a:p>
            <a:pPr lvl="0">
              <a:buClr>
                <a:prstClr val="white"/>
              </a:buClr>
            </a:pPr>
            <a:r>
              <a:rPr lang="en-US" sz="1600" dirty="0">
                <a:solidFill>
                  <a:srgbClr val="146194">
                    <a:lumMod val="75000"/>
                  </a:srgbClr>
                </a:solidFill>
                <a:hlinkClick r:id="rId2"/>
              </a:rPr>
              <a:t>https://www.digitalmeasures.com/login/nova/faculty/authentication/showLogin.do</a:t>
            </a:r>
            <a:endParaRPr lang="en-US" sz="1600" dirty="0">
              <a:solidFill>
                <a:srgbClr val="146194">
                  <a:lumMod val="75000"/>
                </a:srgbClr>
              </a:solidFill>
            </a:endParaRPr>
          </a:p>
          <a:p>
            <a:pPr lvl="0">
              <a:buClr>
                <a:prstClr val="white"/>
              </a:buClr>
            </a:pPr>
            <a:r>
              <a:rPr lang="en-US" sz="1600" dirty="0" smtClean="0">
                <a:solidFill>
                  <a:srgbClr val="146194">
                    <a:lumMod val="75000"/>
                  </a:srgbClr>
                </a:solidFill>
              </a:rPr>
              <a:t>Or </a:t>
            </a:r>
            <a:r>
              <a:rPr lang="en-US" sz="1600" dirty="0" smtClean="0">
                <a:solidFill>
                  <a:srgbClr val="146194">
                    <a:lumMod val="75000"/>
                  </a:srgbClr>
                </a:solidFill>
                <a:hlinkClick r:id="rId3"/>
              </a:rPr>
              <a:t>www.business.nova.edu</a:t>
            </a:r>
            <a:endParaRPr lang="en-US" sz="1600" dirty="0" smtClean="0">
              <a:solidFill>
                <a:srgbClr val="146194">
                  <a:lumMod val="75000"/>
                </a:srgbClr>
              </a:solidFill>
            </a:endParaRPr>
          </a:p>
          <a:p>
            <a:pPr lvl="0">
              <a:buClr>
                <a:prstClr val="white"/>
              </a:buClr>
            </a:pPr>
            <a:r>
              <a:rPr lang="en-US" sz="1600" dirty="0" smtClean="0">
                <a:solidFill>
                  <a:srgbClr val="146194">
                    <a:lumMod val="75000"/>
                  </a:srgbClr>
                </a:solidFill>
              </a:rPr>
              <a:t>Go to Faculty and Staff Resources, Technology, Activity Insight</a:t>
            </a:r>
          </a:p>
          <a:p>
            <a:pPr lvl="0">
              <a:buClr>
                <a:prstClr val="white"/>
              </a:buClr>
            </a:pPr>
            <a:endParaRPr lang="en-US" sz="1600" dirty="0" smtClean="0">
              <a:solidFill>
                <a:srgbClr val="146194">
                  <a:lumMod val="75000"/>
                </a:srgbClr>
              </a:solidFill>
            </a:endParaRPr>
          </a:p>
          <a:p>
            <a:pPr lvl="0">
              <a:buClr>
                <a:prstClr val="white"/>
              </a:buClr>
            </a:pPr>
            <a:r>
              <a:rPr lang="en-US" sz="1600" dirty="0" smtClean="0">
                <a:solidFill>
                  <a:srgbClr val="146194">
                    <a:lumMod val="75000"/>
                  </a:srgbClr>
                </a:solidFill>
              </a:rPr>
              <a:t>Click </a:t>
            </a:r>
            <a:r>
              <a:rPr lang="en-US" sz="1600" dirty="0">
                <a:solidFill>
                  <a:srgbClr val="146194">
                    <a:lumMod val="75000"/>
                  </a:srgbClr>
                </a:solidFill>
              </a:rPr>
              <a:t>Need Help?</a:t>
            </a:r>
          </a:p>
          <a:p>
            <a:pPr lvl="0">
              <a:buClr>
                <a:prstClr val="white"/>
              </a:buClr>
            </a:pPr>
            <a:r>
              <a:rPr lang="en-US" sz="1600" dirty="0">
                <a:solidFill>
                  <a:srgbClr val="146194">
                    <a:lumMod val="75000"/>
                  </a:srgbClr>
                </a:solidFill>
              </a:rPr>
              <a:t>Click Reset Your </a:t>
            </a:r>
            <a:r>
              <a:rPr lang="en-US" sz="1600" dirty="0" smtClean="0">
                <a:solidFill>
                  <a:srgbClr val="146194">
                    <a:lumMod val="75000"/>
                  </a:srgbClr>
                </a:solidFill>
              </a:rPr>
              <a:t>Password – make sure you enter your NSU email address</a:t>
            </a:r>
            <a:endParaRPr lang="en-US" sz="1600" dirty="0">
              <a:solidFill>
                <a:srgbClr val="146194">
                  <a:lumMod val="75000"/>
                </a:srgbClr>
              </a:solidFill>
            </a:endParaRPr>
          </a:p>
          <a:p>
            <a:pPr lvl="0">
              <a:buClr>
                <a:prstClr val="white"/>
              </a:buClr>
            </a:pPr>
            <a:r>
              <a:rPr lang="en-US" sz="1600" dirty="0">
                <a:solidFill>
                  <a:srgbClr val="146194">
                    <a:lumMod val="75000"/>
                  </a:srgbClr>
                </a:solidFill>
              </a:rPr>
              <a:t>A link will be sent to your email account (must be NSU).</a:t>
            </a:r>
          </a:p>
          <a:p>
            <a:pPr lvl="0">
              <a:buClr>
                <a:prstClr val="white"/>
              </a:buClr>
            </a:pPr>
            <a:r>
              <a:rPr lang="en-US" sz="1600" dirty="0">
                <a:solidFill>
                  <a:srgbClr val="146194">
                    <a:lumMod val="75000"/>
                  </a:srgbClr>
                </a:solidFill>
              </a:rPr>
              <a:t>Follow the directions to set up your password for first time access.</a:t>
            </a:r>
          </a:p>
          <a:p>
            <a:pPr lvl="0">
              <a:buClr>
                <a:prstClr val="white"/>
              </a:buClr>
            </a:pPr>
            <a:r>
              <a:rPr lang="en-US" sz="1600" dirty="0">
                <a:solidFill>
                  <a:srgbClr val="146194">
                    <a:lumMod val="75000"/>
                  </a:srgbClr>
                </a:solidFill>
              </a:rPr>
              <a:t>Choose a password you will remember. Activity Insight uses local authentication, meaning they do not authenticate off NSU servers.</a:t>
            </a:r>
          </a:p>
          <a:p>
            <a:pPr lvl="0">
              <a:buClr>
                <a:prstClr val="white"/>
              </a:buClr>
            </a:pPr>
            <a:r>
              <a:rPr lang="en-US" sz="1600" dirty="0">
                <a:solidFill>
                  <a:srgbClr val="146194">
                    <a:lumMod val="75000"/>
                  </a:srgbClr>
                </a:solidFill>
              </a:rPr>
              <a:t>If </a:t>
            </a:r>
            <a:r>
              <a:rPr lang="en-US" sz="1600">
                <a:solidFill>
                  <a:srgbClr val="146194">
                    <a:lumMod val="75000"/>
                  </a:srgbClr>
                </a:solidFill>
              </a:rPr>
              <a:t>at </a:t>
            </a:r>
            <a:r>
              <a:rPr lang="en-US" sz="1600" smtClean="0">
                <a:solidFill>
                  <a:srgbClr val="146194">
                    <a:lumMod val="75000"/>
                  </a:srgbClr>
                </a:solidFill>
              </a:rPr>
              <a:t>any time </a:t>
            </a:r>
            <a:r>
              <a:rPr lang="en-US" sz="1600" dirty="0">
                <a:solidFill>
                  <a:srgbClr val="146194">
                    <a:lumMod val="75000"/>
                  </a:srgbClr>
                </a:solidFill>
              </a:rPr>
              <a:t>you forget your password, you can always use the Reset Your Password option</a:t>
            </a:r>
          </a:p>
          <a:p>
            <a:pPr lvl="0">
              <a:buClr>
                <a:prstClr val="white"/>
              </a:buClr>
            </a:pPr>
            <a:endParaRPr lang="en-US" sz="1600" dirty="0">
              <a:solidFill>
                <a:srgbClr val="146194">
                  <a:lumMod val="75000"/>
                </a:srgbClr>
              </a:solidFill>
            </a:endParaRPr>
          </a:p>
          <a:p>
            <a:endParaRPr lang="en-US" dirty="0"/>
          </a:p>
        </p:txBody>
      </p:sp>
    </p:spTree>
    <p:extLst>
      <p:ext uri="{BB962C8B-B14F-4D97-AF65-F5344CB8AC3E}">
        <p14:creationId xmlns:p14="http://schemas.microsoft.com/office/powerpoint/2010/main" val="1738465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t="4386" r="4209"/>
          <a:stretch/>
        </p:blipFill>
        <p:spPr>
          <a:xfrm>
            <a:off x="1" y="1814"/>
            <a:ext cx="12191999" cy="6845300"/>
          </a:xfrm>
          <a:prstGeom prst="rect">
            <a:avLst/>
          </a:prstGeom>
        </p:spPr>
      </p:pic>
    </p:spTree>
    <p:extLst>
      <p:ext uri="{BB962C8B-B14F-4D97-AF65-F5344CB8AC3E}">
        <p14:creationId xmlns:p14="http://schemas.microsoft.com/office/powerpoint/2010/main" val="2880800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084007"/>
          </a:xfrm>
        </p:spPr>
        <p:txBody>
          <a:bodyPr>
            <a:normAutofit fontScale="90000"/>
          </a:bodyPr>
          <a:lstStyle/>
          <a:p>
            <a:r>
              <a:rPr lang="en-US" dirty="0"/>
              <a:t>Manage Activities –</a:t>
            </a:r>
            <a:br>
              <a:rPr lang="en-US" dirty="0"/>
            </a:br>
            <a:r>
              <a:rPr lang="en-US" dirty="0"/>
              <a:t>Your Homepage</a:t>
            </a:r>
          </a:p>
        </p:txBody>
      </p:sp>
      <p:sp>
        <p:nvSpPr>
          <p:cNvPr id="3" name="Subtitle 2"/>
          <p:cNvSpPr>
            <a:spLocks noGrp="1"/>
          </p:cNvSpPr>
          <p:nvPr>
            <p:ph type="subTitle" idx="1"/>
          </p:nvPr>
        </p:nvSpPr>
        <p:spPr>
          <a:xfrm>
            <a:off x="684212" y="1976285"/>
            <a:ext cx="6400800" cy="3814916"/>
          </a:xfrm>
        </p:spPr>
        <p:txBody>
          <a:bodyPr/>
          <a:lstStyle/>
          <a:p>
            <a:r>
              <a:rPr lang="en-US" dirty="0"/>
              <a:t>On your homepage, you have access to many screens that allow you to enter in various types of activity, service and research. We encourage you to explore all areas. The next screen will show you what areas you should not edit. Unfortunately because we share a University license, we cannot lock areas for just the HCBE. Help us keep our data accurate by not editing or altering the following areas…</a:t>
            </a:r>
          </a:p>
          <a:p>
            <a:endParaRPr lang="en-US" dirty="0"/>
          </a:p>
        </p:txBody>
      </p:sp>
    </p:spTree>
    <p:extLst>
      <p:ext uri="{BB962C8B-B14F-4D97-AF65-F5344CB8AC3E}">
        <p14:creationId xmlns:p14="http://schemas.microsoft.com/office/powerpoint/2010/main" val="282679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t="4445" r="4454"/>
          <a:stretch/>
        </p:blipFill>
        <p:spPr>
          <a:xfrm>
            <a:off x="0" y="0"/>
            <a:ext cx="12192000" cy="6858725"/>
          </a:xfrm>
          <a:prstGeom prst="rect">
            <a:avLst/>
          </a:prstGeom>
        </p:spPr>
      </p:pic>
      <p:sp>
        <p:nvSpPr>
          <p:cNvPr id="3" name="Down Arrow 2"/>
          <p:cNvSpPr/>
          <p:nvPr/>
        </p:nvSpPr>
        <p:spPr>
          <a:xfrm rot="2865866">
            <a:off x="5598668" y="908818"/>
            <a:ext cx="484632" cy="97840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Left Arrow 3"/>
          <p:cNvSpPr/>
          <p:nvPr/>
        </p:nvSpPr>
        <p:spPr>
          <a:xfrm>
            <a:off x="7810779" y="3708260"/>
            <a:ext cx="978408" cy="484632"/>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5575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936524"/>
          </a:xfrm>
        </p:spPr>
        <p:txBody>
          <a:bodyPr>
            <a:normAutofit fontScale="90000"/>
          </a:bodyPr>
          <a:lstStyle/>
          <a:p>
            <a:r>
              <a:rPr lang="en-US" dirty="0"/>
              <a:t>Yearly Data – Don’t </a:t>
            </a:r>
            <a:r>
              <a:rPr lang="en-US" dirty="0" err="1"/>
              <a:t>EdiT</a:t>
            </a:r>
            <a:endParaRPr lang="en-US" dirty="0"/>
          </a:p>
        </p:txBody>
      </p:sp>
      <p:sp>
        <p:nvSpPr>
          <p:cNvPr id="3" name="Subtitle 2"/>
          <p:cNvSpPr>
            <a:spLocks noGrp="1"/>
          </p:cNvSpPr>
          <p:nvPr>
            <p:ph type="subTitle" idx="1"/>
          </p:nvPr>
        </p:nvSpPr>
        <p:spPr>
          <a:xfrm>
            <a:off x="684212" y="1720645"/>
            <a:ext cx="6400800" cy="4070555"/>
          </a:xfrm>
        </p:spPr>
        <p:txBody>
          <a:bodyPr/>
          <a:lstStyle/>
          <a:p>
            <a:r>
              <a:rPr lang="en-US" dirty="0"/>
              <a:t>The information in the Yearly Data screen drives a number of our official and accreditation related reports. Altering information in here could result in inaccuracies in our reports. If you have a concern over any data in the Yearly Data screen please contact Raejean Tanyar at </a:t>
            </a:r>
            <a:r>
              <a:rPr lang="en-US" dirty="0">
                <a:hlinkClick r:id="rId2"/>
              </a:rPr>
              <a:t>raejeanf@nova.edu</a:t>
            </a:r>
            <a:r>
              <a:rPr lang="en-US" dirty="0"/>
              <a:t> to discuss. </a:t>
            </a:r>
          </a:p>
          <a:p>
            <a:endParaRPr lang="en-US" dirty="0"/>
          </a:p>
          <a:p>
            <a:endParaRPr lang="en-US" dirty="0"/>
          </a:p>
        </p:txBody>
      </p:sp>
    </p:spTree>
    <p:extLst>
      <p:ext uri="{BB962C8B-B14F-4D97-AF65-F5344CB8AC3E}">
        <p14:creationId xmlns:p14="http://schemas.microsoft.com/office/powerpoint/2010/main" val="18541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312174"/>
            <a:ext cx="8001000" cy="1329813"/>
          </a:xfrm>
        </p:spPr>
        <p:txBody>
          <a:bodyPr>
            <a:normAutofit fontScale="90000"/>
          </a:bodyPr>
          <a:lstStyle/>
          <a:p>
            <a:r>
              <a:rPr lang="en-US" dirty="0"/>
              <a:t>Courses Taught – Don’t Edit Course Information</a:t>
            </a:r>
          </a:p>
        </p:txBody>
      </p:sp>
      <p:sp>
        <p:nvSpPr>
          <p:cNvPr id="3" name="Subtitle 2"/>
          <p:cNvSpPr>
            <a:spLocks noGrp="1"/>
          </p:cNvSpPr>
          <p:nvPr>
            <p:ph type="subTitle" idx="1"/>
          </p:nvPr>
        </p:nvSpPr>
        <p:spPr>
          <a:xfrm>
            <a:off x="684211" y="1641987"/>
            <a:ext cx="10236338" cy="4824127"/>
          </a:xfrm>
        </p:spPr>
        <p:txBody>
          <a:bodyPr>
            <a:normAutofit fontScale="92500" lnSpcReduction="10000"/>
          </a:bodyPr>
          <a:lstStyle/>
          <a:p>
            <a:pPr algn="ctr"/>
            <a:r>
              <a:rPr lang="en-US" sz="2400" b="1" dirty="0"/>
              <a:t>While many of the items on the </a:t>
            </a:r>
            <a:r>
              <a:rPr lang="en-US" sz="2400" b="1" dirty="0" smtClean="0"/>
              <a:t>Courses </a:t>
            </a:r>
            <a:r>
              <a:rPr lang="en-US" sz="2400" b="1" dirty="0"/>
              <a:t>Taught screen are locked, you have access to the Course Level and AACSB Degree Program boxes. </a:t>
            </a:r>
            <a:endParaRPr lang="en-US" sz="2400" b="1" dirty="0" smtClean="0"/>
          </a:p>
          <a:p>
            <a:pPr algn="ctr"/>
            <a:r>
              <a:rPr lang="en-US" sz="2400" b="1" dirty="0" smtClean="0"/>
              <a:t>Please </a:t>
            </a:r>
            <a:r>
              <a:rPr lang="en-US" sz="2400" b="1" dirty="0"/>
              <a:t>Do Not alter or edit these two fields. </a:t>
            </a:r>
            <a:endParaRPr lang="en-US" sz="2400" b="1" dirty="0" smtClean="0"/>
          </a:p>
          <a:p>
            <a:pPr algn="ctr"/>
            <a:r>
              <a:rPr lang="en-US" sz="2400" b="1" dirty="0" smtClean="0"/>
              <a:t>They </a:t>
            </a:r>
            <a:r>
              <a:rPr lang="en-US" sz="2400" b="1" dirty="0"/>
              <a:t>are critical to our reporting. </a:t>
            </a:r>
          </a:p>
          <a:p>
            <a:endParaRPr lang="en-US" dirty="0"/>
          </a:p>
          <a:p>
            <a:pPr algn="ctr"/>
            <a:r>
              <a:rPr lang="en-US" sz="2600" b="1" dirty="0">
                <a:solidFill>
                  <a:schemeClr val="tx1"/>
                </a:solidFill>
              </a:rPr>
              <a:t>You can enter or update any information from the New Course Preparation item </a:t>
            </a:r>
            <a:r>
              <a:rPr lang="en-US" sz="2600" b="1" dirty="0" smtClean="0">
                <a:solidFill>
                  <a:schemeClr val="tx1"/>
                </a:solidFill>
              </a:rPr>
              <a:t>and below and </a:t>
            </a:r>
          </a:p>
          <a:p>
            <a:pPr algn="ctr"/>
            <a:r>
              <a:rPr lang="en-US" sz="2600" b="1" dirty="0" smtClean="0">
                <a:solidFill>
                  <a:schemeClr val="tx1"/>
                </a:solidFill>
              </a:rPr>
              <a:t>Please enter any teaching innovations, new teaching materials developed or enhanced learning opportunities for your courses.</a:t>
            </a:r>
          </a:p>
          <a:p>
            <a:pPr algn="ctr"/>
            <a:r>
              <a:rPr lang="en-US" sz="2600" b="1" dirty="0">
                <a:solidFill>
                  <a:schemeClr val="tx1"/>
                </a:solidFill>
              </a:rPr>
              <a:t>I</a:t>
            </a:r>
            <a:r>
              <a:rPr lang="en-US" sz="2600" b="1" dirty="0" smtClean="0">
                <a:solidFill>
                  <a:schemeClr val="tx1"/>
                </a:solidFill>
              </a:rPr>
              <a:t>t shows the IMPACT of your teaching! </a:t>
            </a:r>
          </a:p>
          <a:p>
            <a:pPr algn="ctr"/>
            <a:r>
              <a:rPr lang="en-US" b="1" dirty="0" smtClean="0"/>
              <a:t> </a:t>
            </a:r>
          </a:p>
          <a:p>
            <a:pPr algn="ctr"/>
            <a:endParaRPr lang="en-US" b="1" dirty="0"/>
          </a:p>
        </p:txBody>
      </p:sp>
    </p:spTree>
    <p:extLst>
      <p:ext uri="{BB962C8B-B14F-4D97-AF65-F5344CB8AC3E}">
        <p14:creationId xmlns:p14="http://schemas.microsoft.com/office/powerpoint/2010/main" val="2903353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t="4434" r="11178" b="6744"/>
          <a:stretch/>
        </p:blipFill>
        <p:spPr>
          <a:xfrm>
            <a:off x="0" y="0"/>
            <a:ext cx="12192000" cy="6858000"/>
          </a:xfrm>
          <a:prstGeom prst="rect">
            <a:avLst/>
          </a:prstGeom>
        </p:spPr>
      </p:pic>
      <p:sp>
        <p:nvSpPr>
          <p:cNvPr id="4" name="Rectangle 3"/>
          <p:cNvSpPr/>
          <p:nvPr/>
        </p:nvSpPr>
        <p:spPr>
          <a:xfrm>
            <a:off x="7125133" y="1430731"/>
            <a:ext cx="4414291" cy="1384995"/>
          </a:xfrm>
          <a:prstGeom prst="rect">
            <a:avLst/>
          </a:prstGeom>
          <a:noFill/>
          <a:ln w="28575">
            <a:noFill/>
            <a:prstDash val="sysDot"/>
          </a:ln>
          <a:effectLst>
            <a:outerShdw blurRad="57785" dist="33020" dir="3180000" algn="ctr">
              <a:srgbClr val="000000">
                <a:alpha val="30000"/>
              </a:srgbClr>
            </a:outerShdw>
          </a:effectLst>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en-US" sz="2800" dirty="0">
                <a:solidFill>
                  <a:srgbClr val="C62324"/>
                </a:solidFill>
              </a:rPr>
              <a:t>Do not edit </a:t>
            </a:r>
          </a:p>
          <a:p>
            <a:pPr algn="ctr"/>
            <a:r>
              <a:rPr lang="en-US" sz="2800" b="1" dirty="0">
                <a:solidFill>
                  <a:srgbClr val="C62324"/>
                </a:solidFill>
              </a:rPr>
              <a:t>Course level </a:t>
            </a:r>
            <a:r>
              <a:rPr lang="en-US" sz="2800" dirty="0">
                <a:solidFill>
                  <a:srgbClr val="C62324"/>
                </a:solidFill>
              </a:rPr>
              <a:t>or </a:t>
            </a:r>
          </a:p>
          <a:p>
            <a:pPr algn="ctr"/>
            <a:r>
              <a:rPr lang="en-US" sz="2800" b="1" dirty="0">
                <a:solidFill>
                  <a:srgbClr val="C62324"/>
                </a:solidFill>
              </a:rPr>
              <a:t>AACSB Degree Program </a:t>
            </a:r>
            <a:r>
              <a:rPr lang="en-US" sz="2800" b="1" dirty="0">
                <a:solidFill>
                  <a:schemeClr val="tx1"/>
                </a:solidFill>
              </a:rPr>
              <a:t> </a:t>
            </a:r>
          </a:p>
        </p:txBody>
      </p:sp>
      <p:sp>
        <p:nvSpPr>
          <p:cNvPr id="5" name="Down Arrow 4"/>
          <p:cNvSpPr/>
          <p:nvPr/>
        </p:nvSpPr>
        <p:spPr>
          <a:xfrm rot="2648071">
            <a:off x="6368250" y="1913425"/>
            <a:ext cx="484632" cy="97840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Right Arrow 5"/>
          <p:cNvSpPr/>
          <p:nvPr/>
        </p:nvSpPr>
        <p:spPr>
          <a:xfrm>
            <a:off x="3856753" y="3506929"/>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706042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277</TotalTime>
  <Words>679</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Wingdings</vt:lpstr>
      <vt:lpstr>Wingdings 3</vt:lpstr>
      <vt:lpstr>Slice</vt:lpstr>
      <vt:lpstr>Activity Insight</vt:lpstr>
      <vt:lpstr>About Activity Insight</vt:lpstr>
      <vt:lpstr>Getting Started </vt:lpstr>
      <vt:lpstr>PowerPoint Presentation</vt:lpstr>
      <vt:lpstr>Manage Activities – Your Homepage</vt:lpstr>
      <vt:lpstr>PowerPoint Presentation</vt:lpstr>
      <vt:lpstr>Yearly Data – Don’t EdiT</vt:lpstr>
      <vt:lpstr>Courses Taught – Don’t Edit Course Information</vt:lpstr>
      <vt:lpstr>PowerPoint Presentation</vt:lpstr>
      <vt:lpstr>PowerPoint Presentation</vt:lpstr>
      <vt:lpstr>Reports – What can they do for you?</vt:lpstr>
      <vt:lpstr>Data Integration</vt:lpstr>
      <vt:lpstr>Upcoming Features</vt:lpstr>
    </vt:vector>
  </TitlesOfParts>
  <Company>Nova Southeastern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Insight</dc:title>
  <dc:creator>Raejean Tanyar</dc:creator>
  <cp:lastModifiedBy>Michael Covili</cp:lastModifiedBy>
  <cp:revision>19</cp:revision>
  <dcterms:created xsi:type="dcterms:W3CDTF">2017-08-31T14:43:44Z</dcterms:created>
  <dcterms:modified xsi:type="dcterms:W3CDTF">2017-11-02T14:59:31Z</dcterms:modified>
</cp:coreProperties>
</file>